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6699FF"/>
    <a:srgbClr val="007D00"/>
    <a:srgbClr val="60F24C"/>
    <a:srgbClr val="FFFFFF"/>
    <a:srgbClr val="00E1E1"/>
    <a:srgbClr val="0000FF"/>
    <a:srgbClr val="E100E1"/>
    <a:srgbClr val="96E164"/>
    <a:srgbClr val="DCFC4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610" autoAdjust="0"/>
    <p:restoredTop sz="94731" autoAdjust="0"/>
  </p:normalViewPr>
  <p:slideViewPr>
    <p:cSldViewPr>
      <p:cViewPr varScale="1">
        <p:scale>
          <a:sx n="69" d="100"/>
          <a:sy n="69" d="100"/>
        </p:scale>
        <p:origin x="-1536" y="-102"/>
      </p:cViewPr>
      <p:guideLst>
        <p:guide orient="horz" pos="18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30" d="100"/>
          <a:sy n="130" d="100"/>
        </p:scale>
        <p:origin x="-2616" y="66"/>
      </p:cViewPr>
      <p:guideLst>
        <p:guide orient="horz" pos="2881"/>
        <p:guide pos="2159"/>
      </p:guideLst>
    </p:cSldViewPr>
  </p:notes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8469" cy="45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43" tIns="45772" rIns="91543" bIns="45772" numCol="1" anchor="t" anchorCtr="0" compatLnSpc="1">
            <a:prstTxWarp prst="textNoShape">
              <a:avLst/>
            </a:prstTxWarp>
          </a:bodyPr>
          <a:lstStyle>
            <a:lvl1pPr defTabSz="914485" eaLnBrk="0" hangingPunct="0">
              <a:defRPr sz="11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903" y="0"/>
            <a:ext cx="2988469" cy="45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43" tIns="45772" rIns="91543" bIns="45772" numCol="1" anchor="t" anchorCtr="0" compatLnSpc="1">
            <a:prstTxWarp prst="textNoShape">
              <a:avLst/>
            </a:prstTxWarp>
          </a:bodyPr>
          <a:lstStyle>
            <a:lvl1pPr algn="r" defTabSz="914485" eaLnBrk="0" hangingPunct="0">
              <a:defRPr sz="11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08572"/>
            <a:ext cx="2988469" cy="45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43" tIns="45772" rIns="91543" bIns="45772" numCol="1" anchor="b" anchorCtr="0" compatLnSpc="1">
            <a:prstTxWarp prst="textNoShape">
              <a:avLst/>
            </a:prstTxWarp>
          </a:bodyPr>
          <a:lstStyle>
            <a:lvl1pPr defTabSz="914485" eaLnBrk="0" hangingPunct="0">
              <a:defRPr sz="11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903" y="8708572"/>
            <a:ext cx="2988469" cy="45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43" tIns="45772" rIns="91543" bIns="45772" numCol="1" anchor="b" anchorCtr="0" compatLnSpc="1">
            <a:prstTxWarp prst="textNoShape">
              <a:avLst/>
            </a:prstTxWarp>
          </a:bodyPr>
          <a:lstStyle>
            <a:lvl1pPr algn="r" defTabSz="914485" eaLnBrk="0" hangingPunct="0">
              <a:defRPr sz="11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EB68ED91-29C5-46FD-BFA8-BC60E5D76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4723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98" cy="45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44" tIns="46272" rIns="92544" bIns="46272" numCol="1" anchor="t" anchorCtr="0" compatLnSpc="1">
            <a:prstTxWarp prst="textNoShape">
              <a:avLst/>
            </a:prstTxWarp>
          </a:bodyPr>
          <a:lstStyle>
            <a:lvl1pPr defTabSz="926498" eaLnBrk="0" hangingPunct="0">
              <a:defRPr sz="11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903" y="0"/>
            <a:ext cx="2972097" cy="45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44" tIns="46272" rIns="92544" bIns="46272" numCol="1" anchor="t" anchorCtr="0" compatLnSpc="1">
            <a:prstTxWarp prst="textNoShape">
              <a:avLst/>
            </a:prstTxWarp>
          </a:bodyPr>
          <a:lstStyle>
            <a:lvl1pPr algn="r" defTabSz="926498" eaLnBrk="0" hangingPunct="0">
              <a:defRPr sz="11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728663"/>
            <a:ext cx="4622800" cy="3467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3805" y="4376965"/>
            <a:ext cx="5030391" cy="407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44" tIns="46272" rIns="92544" bIns="462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78334"/>
            <a:ext cx="2972098" cy="45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44" tIns="46272" rIns="92544" bIns="46272" numCol="1" anchor="b" anchorCtr="0" compatLnSpc="1">
            <a:prstTxWarp prst="textNoShape">
              <a:avLst/>
            </a:prstTxWarp>
          </a:bodyPr>
          <a:lstStyle>
            <a:lvl1pPr defTabSz="926498" eaLnBrk="0" hangingPunct="0">
              <a:defRPr sz="11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903" y="8678334"/>
            <a:ext cx="2972097" cy="45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44" tIns="46272" rIns="92544" bIns="46272" numCol="1" anchor="b" anchorCtr="0" compatLnSpc="1">
            <a:prstTxWarp prst="textNoShape">
              <a:avLst/>
            </a:prstTxWarp>
          </a:bodyPr>
          <a:lstStyle>
            <a:lvl1pPr algn="r" defTabSz="926498" eaLnBrk="0" hangingPunct="0">
              <a:defRPr sz="11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B49C7109-1032-4B43-8F2F-AA1BCACC63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90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1125" indent="-111125" algn="l" rtl="0" eaLnBrk="0" fontAlgn="base" hangingPunct="0"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338138" indent="-112713" algn="l" rtl="0" eaLnBrk="0" fontAlgn="base" hangingPunct="0">
      <a:spcBef>
        <a:spcPct val="30000"/>
      </a:spcBef>
      <a:spcAft>
        <a:spcPct val="0"/>
      </a:spcAft>
      <a:buFont typeface="Wingdings" pitchFamily="2" charset="2"/>
      <a:buChar char="§"/>
      <a:defRPr kumimoji="1" sz="1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568325" indent="-115888" algn="l" rtl="0" eaLnBrk="0" fontAlgn="base" hangingPunct="0">
      <a:spcBef>
        <a:spcPct val="30000"/>
      </a:spcBef>
      <a:spcAft>
        <a:spcPct val="0"/>
      </a:spcAft>
      <a:buChar char="•"/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803275" indent="-120650" algn="l" rtl="0" eaLnBrk="0" fontAlgn="base" hangingPunct="0">
      <a:spcBef>
        <a:spcPct val="30000"/>
      </a:spcBef>
      <a:spcAft>
        <a:spcPct val="0"/>
      </a:spcAft>
      <a:buChar char="•"/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025525" indent="-107950" algn="l" rtl="0" eaLnBrk="0" fontAlgn="base" hangingPunct="0">
      <a:spcBef>
        <a:spcPct val="30000"/>
      </a:spcBef>
      <a:spcAft>
        <a:spcPct val="0"/>
      </a:spcAft>
      <a:buChar char="•"/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</a:t>
            </a:r>
            <a:r>
              <a:rPr lang="en-US" baseline="0" dirty="0" smtClean="0"/>
              <a:t> year 2007 and later </a:t>
            </a:r>
            <a:r>
              <a:rPr lang="en-US" baseline="0" dirty="0" err="1" smtClean="0"/>
              <a:t>Nox</a:t>
            </a:r>
            <a:r>
              <a:rPr lang="en-US" baseline="0" dirty="0" smtClean="0"/>
              <a:t> 0.20g/</a:t>
            </a:r>
            <a:r>
              <a:rPr lang="en-US" baseline="0" dirty="0" err="1" smtClean="0"/>
              <a:t>bhp</a:t>
            </a:r>
            <a:r>
              <a:rPr lang="en-US" baseline="0" dirty="0" smtClean="0"/>
              <a:t>-hr PM – 0.01 g/</a:t>
            </a:r>
            <a:r>
              <a:rPr lang="en-US" baseline="0" dirty="0" err="1" smtClean="0"/>
              <a:t>bhp</a:t>
            </a:r>
            <a:r>
              <a:rPr lang="en-US" baseline="0" dirty="0" smtClean="0"/>
              <a:t>-hr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9C7109-1032-4B43-8F2F-AA1BCACC639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variables</a:t>
            </a:r>
            <a:r>
              <a:rPr lang="en-US" baseline="0" dirty="0" smtClean="0"/>
              <a:t> to be controlled, EGR, IT retard, swirl induction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9C7109-1032-4B43-8F2F-AA1BCACC639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/>
          <p:cNvSpPr>
            <a:spLocks/>
          </p:cNvSpPr>
          <p:nvPr/>
        </p:nvSpPr>
        <p:spPr bwMode="auto">
          <a:xfrm>
            <a:off x="0" y="377825"/>
            <a:ext cx="2895600" cy="64801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8E870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 userDrawn="1"/>
        </p:nvSpPr>
        <p:spPr>
          <a:xfrm>
            <a:off x="6248400" y="0"/>
            <a:ext cx="2895600" cy="685800"/>
          </a:xfrm>
          <a:prstGeom prst="rect">
            <a:avLst/>
          </a:prstGeom>
          <a:ln/>
        </p:spPr>
        <p:txBody>
          <a:bodyPr/>
          <a:lstStyle>
            <a:lvl1pPr algn="r">
              <a:defRPr sz="1400">
                <a:solidFill>
                  <a:srgbClr val="1964C8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sz="1200" dirty="0" smtClean="0">
                <a:cs typeface="+mn-cs"/>
              </a:rPr>
              <a:t>Date:  </a:t>
            </a:r>
            <a:r>
              <a:rPr lang="en-US" sz="1200" kern="1200" dirty="0" smtClean="0">
                <a:solidFill>
                  <a:srgbClr val="1964C8"/>
                </a:solidFill>
                <a:latin typeface="Calibri" pitchFamily="34" charset="0"/>
                <a:ea typeface="+mn-ea"/>
                <a:cs typeface="Arial" charset="0"/>
              </a:rPr>
              <a:t>Nov</a:t>
            </a:r>
            <a:r>
              <a:rPr lang="en-US" sz="1200" kern="1200" baseline="0" dirty="0" smtClean="0">
                <a:solidFill>
                  <a:srgbClr val="1964C8"/>
                </a:solidFill>
                <a:latin typeface="Calibri" pitchFamily="34" charset="0"/>
                <a:ea typeface="+mn-ea"/>
                <a:cs typeface="Arial" charset="0"/>
              </a:rPr>
              <a:t>ember 1 </a:t>
            </a:r>
            <a:r>
              <a:rPr lang="en-US" sz="1200" kern="1200" baseline="0" dirty="0" smtClean="0">
                <a:solidFill>
                  <a:srgbClr val="1964C8"/>
                </a:solidFill>
                <a:latin typeface="Calibri" pitchFamily="34" charset="0"/>
                <a:ea typeface="+mn-ea"/>
                <a:cs typeface="Arial" charset="0"/>
              </a:rPr>
              <a:t>2013 </a:t>
            </a:r>
            <a:br>
              <a:rPr lang="en-US" sz="1200" kern="1200" baseline="0" dirty="0" smtClean="0">
                <a:solidFill>
                  <a:srgbClr val="1964C8"/>
                </a:solidFill>
                <a:latin typeface="Calibri" pitchFamily="34" charset="0"/>
                <a:ea typeface="+mn-ea"/>
                <a:cs typeface="Arial" charset="0"/>
              </a:rPr>
            </a:br>
            <a:r>
              <a:rPr lang="en-US" sz="1200" dirty="0" smtClean="0">
                <a:cs typeface="+mn-cs"/>
              </a:rPr>
              <a:t>Page:  </a:t>
            </a:r>
            <a:fld id="{E64EF06D-11BC-4F80-B2F6-5A1D057654BA}" type="slidenum">
              <a:rPr lang="en-US" sz="1200" smtClean="0">
                <a:cs typeface="+mn-cs"/>
              </a:rPr>
              <a:pPr>
                <a:defRPr/>
              </a:pPr>
              <a:t>‹#›</a:t>
            </a:fld>
            <a:endParaRPr lang="en-US" sz="1200" dirty="0" smtClean="0"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2562225" y="1193800"/>
            <a:ext cx="399256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>
                <a:latin typeface="Calibri" pitchFamily="34" charset="0"/>
                <a:ea typeface="Calibri" pitchFamily="34" charset="0"/>
                <a:cs typeface="Times New Roman" pitchFamily="18" charset="0"/>
              </a:rPr>
              <a:t>MEEM 5250</a:t>
            </a:r>
            <a:br>
              <a:rPr lang="en-US" sz="2400" b="1"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lang="en-US" sz="2400">
                <a:latin typeface="Calibri" pitchFamily="34" charset="0"/>
                <a:ea typeface="Calibri" pitchFamily="34" charset="0"/>
                <a:cs typeface="Times New Roman" pitchFamily="18" charset="0"/>
              </a:rPr>
              <a:t>Internal Combustion Engines II</a:t>
            </a:r>
            <a:endParaRPr lang="en-US" sz="4000"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6" name="Picture 3" descr="I:\JNABER\Teaching\MEEM5990.Hybrids\2009.Fall\Lectures\logo_pp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3738" y="152400"/>
            <a:ext cx="2676525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867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2667000"/>
            <a:ext cx="9144000" cy="2362200"/>
          </a:xfrm>
          <a:ln w="9525"/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2375" y="0"/>
            <a:ext cx="1691625" cy="62484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993956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805815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8534400" cy="2667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3581400"/>
            <a:ext cx="8534400" cy="2667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805815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4191000" cy="5486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762000"/>
            <a:ext cx="4191000" cy="2667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581400"/>
            <a:ext cx="4191000" cy="2667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805815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1910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762000"/>
            <a:ext cx="41910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805815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41910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62000"/>
            <a:ext cx="41910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05000"/>
            <a:ext cx="7772400" cy="1362075"/>
          </a:xfrm>
        </p:spPr>
        <p:txBody>
          <a:bodyPr tIns="91440" bIns="91440" anchor="t"/>
          <a:lstStyle>
            <a:lvl1pPr algn="ctr">
              <a:lnSpc>
                <a:spcPct val="100000"/>
              </a:lnSpc>
              <a:defRPr sz="44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038600"/>
            <a:ext cx="7772400" cy="1500187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tx2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05000"/>
            <a:ext cx="7772400" cy="1362075"/>
          </a:xfrm>
        </p:spPr>
        <p:txBody>
          <a:bodyPr tIns="91440" bIns="91440" anchor="t"/>
          <a:lstStyle>
            <a:lvl1pPr algn="ctr">
              <a:lnSpc>
                <a:spcPct val="100000"/>
              </a:lnSpc>
              <a:defRPr sz="4400" b="1" cap="all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038600"/>
            <a:ext cx="7772400" cy="1500187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FFFF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757078334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191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62000"/>
            <a:ext cx="4191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9"/>
          <p:cNvGrpSpPr>
            <a:grpSpLocks/>
          </p:cNvGrpSpPr>
          <p:nvPr/>
        </p:nvGrpSpPr>
        <p:grpSpPr bwMode="auto">
          <a:xfrm>
            <a:off x="1206500" y="828675"/>
            <a:ext cx="6731000" cy="5200650"/>
            <a:chOff x="757" y="720"/>
            <a:chExt cx="4240" cy="3276"/>
          </a:xfrm>
        </p:grpSpPr>
        <p:pic>
          <p:nvPicPr>
            <p:cNvPr id="30731" name="Picture 10"/>
            <p:cNvPicPr>
              <a:picLocks noChangeAspect="1" noChangeArrowheads="1"/>
            </p:cNvPicPr>
            <p:nvPr userDrawn="1"/>
          </p:nvPicPr>
          <p:blipFill>
            <a:blip r:embed="rId18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62" y="2416"/>
              <a:ext cx="4235" cy="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2" name="Picture 11"/>
            <p:cNvPicPr>
              <a:picLocks noChangeAspect="1" noChangeArrowheads="1"/>
            </p:cNvPicPr>
            <p:nvPr userDrawn="1"/>
          </p:nvPicPr>
          <p:blipFill>
            <a:blip r:embed="rId18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57" y="1568"/>
              <a:ext cx="4235" cy="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3" name="Picture 12"/>
            <p:cNvPicPr>
              <a:picLocks noChangeAspect="1" noChangeArrowheads="1"/>
            </p:cNvPicPr>
            <p:nvPr userDrawn="1"/>
          </p:nvPicPr>
          <p:blipFill>
            <a:blip r:embed="rId18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57" y="720"/>
              <a:ext cx="4235" cy="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4" name="Picture 13"/>
            <p:cNvPicPr>
              <a:picLocks noChangeAspect="1" noChangeArrowheads="1"/>
            </p:cNvPicPr>
            <p:nvPr userDrawn="1"/>
          </p:nvPicPr>
          <p:blipFill>
            <a:blip r:embed="rId18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57" y="3264"/>
              <a:ext cx="4235" cy="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2450" y="0"/>
            <a:ext cx="80581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762000"/>
            <a:ext cx="8534400" cy="5486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grpSp>
        <p:nvGrpSpPr>
          <p:cNvPr id="30725" name="Group 10"/>
          <p:cNvGrpSpPr>
            <a:grpSpLocks/>
          </p:cNvGrpSpPr>
          <p:nvPr/>
        </p:nvGrpSpPr>
        <p:grpSpPr bwMode="auto">
          <a:xfrm>
            <a:off x="228600" y="6096000"/>
            <a:ext cx="8686800" cy="76200"/>
            <a:chOff x="288" y="3840"/>
            <a:chExt cx="5184" cy="48"/>
          </a:xfrm>
        </p:grpSpPr>
        <p:sp>
          <p:nvSpPr>
            <p:cNvPr id="667653" name="Line 5"/>
            <p:cNvSpPr>
              <a:spLocks noChangeShapeType="1"/>
            </p:cNvSpPr>
            <p:nvPr/>
          </p:nvSpPr>
          <p:spPr bwMode="auto">
            <a:xfrm>
              <a:off x="288" y="3840"/>
              <a:ext cx="50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667654" name="Line 6"/>
            <p:cNvSpPr>
              <a:spLocks noChangeShapeType="1"/>
            </p:cNvSpPr>
            <p:nvPr/>
          </p:nvSpPr>
          <p:spPr bwMode="auto">
            <a:xfrm>
              <a:off x="384" y="3888"/>
              <a:ext cx="508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</p:grpSp>
      <p:sp>
        <p:nvSpPr>
          <p:cNvPr id="667659" name="Text Box 11"/>
          <p:cNvSpPr txBox="1">
            <a:spLocks noChangeArrowheads="1"/>
          </p:cNvSpPr>
          <p:nvPr/>
        </p:nvSpPr>
        <p:spPr bwMode="auto">
          <a:xfrm>
            <a:off x="6937375" y="6386513"/>
            <a:ext cx="2046288" cy="4000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>
              <a:defRPr/>
            </a:pPr>
            <a:r>
              <a:rPr lang="en-US" sz="1000" dirty="0">
                <a:cs typeface="+mn-cs"/>
              </a:rPr>
              <a:t>MEEM5250 – IC Engines II</a:t>
            </a:r>
            <a:br>
              <a:rPr lang="en-US" sz="1000" dirty="0">
                <a:cs typeface="+mn-cs"/>
              </a:rPr>
            </a:br>
            <a:r>
              <a:rPr lang="en-US" sz="1000" dirty="0">
                <a:cs typeface="+mn-cs"/>
              </a:rPr>
              <a:t>Copyright © </a:t>
            </a:r>
            <a:r>
              <a:rPr lang="en-US" sz="1000" dirty="0" smtClean="0">
                <a:cs typeface="+mn-cs"/>
              </a:rPr>
              <a:t>2013 </a:t>
            </a:r>
            <a:r>
              <a:rPr lang="en-US" sz="1000" dirty="0">
                <a:cs typeface="+mn-cs"/>
              </a:rPr>
              <a:t>Michigan Tech</a:t>
            </a: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>
          <a:xfrm>
            <a:off x="6477000" y="0"/>
            <a:ext cx="2667000" cy="685800"/>
          </a:xfrm>
          <a:prstGeom prst="rect">
            <a:avLst/>
          </a:prstGeom>
          <a:ln/>
        </p:spPr>
        <p:txBody>
          <a:bodyPr/>
          <a:lstStyle>
            <a:lvl1pPr algn="r">
              <a:defRPr sz="1400">
                <a:solidFill>
                  <a:srgbClr val="1964C8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sz="1200" dirty="0" smtClean="0">
                <a:cs typeface="+mn-cs"/>
              </a:rPr>
              <a:t>Date:  </a:t>
            </a:r>
            <a:r>
              <a:rPr lang="en-US" sz="1200" dirty="0" smtClean="0">
                <a:cs typeface="+mn-cs"/>
              </a:rPr>
              <a:t>November</a:t>
            </a:r>
            <a:r>
              <a:rPr lang="en-US" sz="1200" baseline="0" dirty="0" smtClean="0">
                <a:cs typeface="+mn-cs"/>
              </a:rPr>
              <a:t> 1, </a:t>
            </a:r>
            <a:r>
              <a:rPr lang="en-US" sz="1200" baseline="0" dirty="0" smtClean="0">
                <a:cs typeface="+mn-cs"/>
              </a:rPr>
              <a:t>2013</a:t>
            </a:r>
            <a:endParaRPr lang="en-US" sz="1200" dirty="0" smtClean="0">
              <a:cs typeface="+mn-cs"/>
            </a:endParaRPr>
          </a:p>
          <a:p>
            <a:pPr>
              <a:defRPr/>
            </a:pPr>
            <a:r>
              <a:rPr lang="en-US" sz="1200" dirty="0" smtClean="0">
                <a:cs typeface="+mn-cs"/>
              </a:rPr>
              <a:t>Page:  </a:t>
            </a:r>
            <a:fld id="{0BD99866-D1C2-4870-A2D6-7E27B70BCD02}" type="slidenum">
              <a:rPr lang="en-US" sz="1200" smtClean="0">
                <a:cs typeface="+mn-cs"/>
              </a:rPr>
              <a:pPr>
                <a:defRPr/>
              </a:pPr>
              <a:t>‹#›</a:t>
            </a:fld>
            <a:endParaRPr lang="en-US" sz="1200" dirty="0" smtClean="0">
              <a:cs typeface="+mn-cs"/>
            </a:endParaRPr>
          </a:p>
        </p:txBody>
      </p:sp>
      <p:pic>
        <p:nvPicPr>
          <p:cNvPr id="30728" name="Picture 5" descr="I:\JNABER\Teaching\MEEM5990.Hybrids\2009.Fall\Lectures\logo_pp_CtheF_Hel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28588" y="6272213"/>
            <a:ext cx="23749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73" r:id="rId4"/>
    <p:sldLayoutId id="2147483669" r:id="rId5"/>
    <p:sldLayoutId id="2147483668" r:id="rId6"/>
    <p:sldLayoutId id="2147483667" r:id="rId7"/>
    <p:sldLayoutId id="2147483666" r:id="rId8"/>
    <p:sldLayoutId id="2147483665" r:id="rId9"/>
    <p:sldLayoutId id="2147483664" r:id="rId10"/>
    <p:sldLayoutId id="2147483663" r:id="rId11"/>
    <p:sldLayoutId id="2147483662" r:id="rId12"/>
    <p:sldLayoutId id="2147483661" r:id="rId13"/>
    <p:sldLayoutId id="2147483660" r:id="rId14"/>
    <p:sldLayoutId id="2147483659" r:id="rId15"/>
    <p:sldLayoutId id="2147483658" r:id="rId16"/>
  </p:sldLayoutIdLst>
  <p:transition spd="med"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Calibri" pitchFamily="34" charset="0"/>
        </a:defRPr>
      </a:lvl5pPr>
      <a:lvl6pPr marL="457200" algn="ctr" rtl="0" fontAlgn="base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Arial" pitchFamily="34" charset="0"/>
        </a:defRPr>
      </a:lvl6pPr>
      <a:lvl7pPr marL="914400" algn="ctr" rtl="0" fontAlgn="base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Arial" pitchFamily="34" charset="0"/>
        </a:defRPr>
      </a:lvl7pPr>
      <a:lvl8pPr marL="1371600" algn="ctr" rtl="0" fontAlgn="base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Arial" pitchFamily="34" charset="0"/>
        </a:defRPr>
      </a:lvl8pPr>
      <a:lvl9pPr marL="1828800" algn="ctr" rtl="0" fontAlgn="base">
        <a:lnSpc>
          <a:spcPct val="70000"/>
        </a:lnSpc>
        <a:spcBef>
          <a:spcPct val="0"/>
        </a:spcBef>
        <a:spcAft>
          <a:spcPct val="0"/>
        </a:spcAft>
        <a:defRPr kumimoji="1" sz="2600" b="1">
          <a:solidFill>
            <a:schemeClr val="tx2"/>
          </a:solidFill>
          <a:latin typeface="Arial" pitchFamily="34" charset="0"/>
        </a:defRPr>
      </a:lvl9pPr>
    </p:titleStyle>
    <p:bodyStyle>
      <a:lvl1pPr marL="233363" indent="-23336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SzPct val="125000"/>
        <a:buChar char="•"/>
        <a:defRPr kumimoji="1" sz="28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71500" indent="-223838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sz="2800">
          <a:solidFill>
            <a:schemeClr val="tx1"/>
          </a:solidFill>
          <a:latin typeface="Calibri" pitchFamily="34" charset="0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400">
          <a:solidFill>
            <a:schemeClr val="tx1"/>
          </a:solidFill>
          <a:latin typeface="Calibri" pitchFamily="34" charset="0"/>
        </a:defRPr>
      </a:lvl3pPr>
      <a:lvl4pPr marL="12573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§"/>
        <a:defRPr kumimoji="1" sz="2400">
          <a:solidFill>
            <a:schemeClr val="tx1"/>
          </a:solidFill>
          <a:latin typeface="Calibri" pitchFamily="34" charset="0"/>
        </a:defRPr>
      </a:lvl4pPr>
      <a:lvl5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400">
          <a:solidFill>
            <a:schemeClr val="tx1"/>
          </a:solidFill>
          <a:latin typeface="Calibri" pitchFamily="34" charset="0"/>
        </a:defRPr>
      </a:lvl5pPr>
      <a:lvl6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000">
          <a:solidFill>
            <a:schemeClr val="tx1"/>
          </a:solidFill>
          <a:latin typeface="+mn-lt"/>
        </a:defRPr>
      </a:lvl6pPr>
      <a:lvl7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000">
          <a:solidFill>
            <a:schemeClr val="tx1"/>
          </a:solidFill>
          <a:latin typeface="+mn-lt"/>
        </a:defRPr>
      </a:lvl7pPr>
      <a:lvl8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000">
          <a:solidFill>
            <a:schemeClr val="tx1"/>
          </a:solidFill>
          <a:latin typeface="+mn-lt"/>
        </a:defRPr>
      </a:lvl8pPr>
      <a:lvl9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5000"/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Low temperature Combustion(LTC) in Diesel engines</a:t>
            </a:r>
          </a:p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31500" y="5118820"/>
            <a:ext cx="1920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Arjun Darbha</a:t>
            </a:r>
          </a:p>
          <a:p>
            <a:r>
              <a:rPr lang="en-US" b="1" dirty="0" smtClean="0"/>
              <a:t>ME-EM</a:t>
            </a:r>
          </a:p>
        </p:txBody>
      </p:sp>
      <p:pic>
        <p:nvPicPr>
          <p:cNvPr id="5" name="Picture 4" descr="DSC03377.JPG"/>
          <p:cNvPicPr>
            <a:picLocks noChangeAspect="1"/>
          </p:cNvPicPr>
          <p:nvPr/>
        </p:nvPicPr>
        <p:blipFill>
          <a:blip r:embed="rId3" cstate="print"/>
          <a:srcRect r="47108" b="3357"/>
          <a:stretch>
            <a:fillRect/>
          </a:stretch>
        </p:blipFill>
        <p:spPr>
          <a:xfrm>
            <a:off x="6841009" y="4926795"/>
            <a:ext cx="1341061" cy="1305770"/>
          </a:xfrm>
          <a:prstGeom prst="rect">
            <a:avLst/>
          </a:prstGeom>
        </p:spPr>
      </p:pic>
      <p:pic>
        <p:nvPicPr>
          <p:cNvPr id="7" name="~PP2585.WAV">
            <a:hlinkClick r:id="" action="ppaction://media"/>
          </p:cNvPr>
          <p:cNvPicPr>
            <a:picLocks noRot="1" noChangeAspect="1"/>
          </p:cNvPicPr>
          <p:nvPr>
            <a:wavAudioFile r:embed="rId1" name="~PP2585.WAV"/>
          </p:nvPr>
        </p:nvPicPr>
        <p:blipFill>
          <a:blip r:embed="rId4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2761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Emissions – </a:t>
            </a:r>
            <a:r>
              <a:rPr lang="en-US" dirty="0" err="1" smtClean="0"/>
              <a:t>NOx</a:t>
            </a:r>
            <a:r>
              <a:rPr lang="en-US" dirty="0" smtClean="0"/>
              <a:t>, PM, UHC, CO</a:t>
            </a:r>
          </a:p>
          <a:p>
            <a:r>
              <a:rPr lang="en-US" dirty="0" smtClean="0"/>
              <a:t>Emissions are a function of temperature</a:t>
            </a:r>
          </a:p>
          <a:p>
            <a:r>
              <a:rPr lang="en-US" dirty="0" smtClean="0"/>
              <a:t>Low temperatures decrease</a:t>
            </a:r>
          </a:p>
          <a:p>
            <a:pPr>
              <a:buNone/>
            </a:pPr>
            <a:r>
              <a:rPr lang="en-US" dirty="0" err="1" smtClean="0"/>
              <a:t>Nox</a:t>
            </a:r>
            <a:r>
              <a:rPr lang="en-US" dirty="0" smtClean="0"/>
              <a:t> at the cost of reduced </a:t>
            </a:r>
          </a:p>
          <a:p>
            <a:pPr>
              <a:buNone/>
            </a:pPr>
            <a:r>
              <a:rPr lang="en-US" dirty="0" smtClean="0"/>
              <a:t>Efficiency</a:t>
            </a:r>
          </a:p>
          <a:p>
            <a:r>
              <a:rPr lang="en-US" dirty="0" smtClean="0"/>
              <a:t>LTC strategies help to solve</a:t>
            </a:r>
          </a:p>
          <a:p>
            <a:pPr>
              <a:buNone/>
            </a:pPr>
            <a:r>
              <a:rPr lang="en-US" dirty="0" smtClean="0"/>
              <a:t>this problem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3" descr="Emissions tren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7073" y="1815990"/>
            <a:ext cx="4266927" cy="2950707"/>
          </a:xfrm>
          <a:prstGeom prst="rect">
            <a:avLst/>
          </a:prstGeom>
        </p:spPr>
      </p:pic>
      <p:pic>
        <p:nvPicPr>
          <p:cNvPr id="7" name="~PP2707.WAV">
            <a:hlinkClick r:id="" action="ppaction://media"/>
          </p:cNvPr>
          <p:cNvPicPr>
            <a:picLocks noRot="1" noChangeAspect="1"/>
          </p:cNvPicPr>
          <p:nvPr>
            <a:wavAudioFile r:embed="rId1" name="~PP2707.WAV"/>
          </p:nvPr>
        </p:nvPicPr>
        <p:blipFill>
          <a:blip r:embed="rId5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16850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objectives of this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discussion aims to provide information on different LTC strategies available and provide experimental proof by referring to results provided by reference papers</a:t>
            </a:r>
          </a:p>
          <a:p>
            <a:r>
              <a:rPr lang="en-US" dirty="0" smtClean="0"/>
              <a:t>Objective of this work is to consolidate two different LTC strategies and recognize important variables that are controlled for employing these strategies</a:t>
            </a:r>
          </a:p>
          <a:p>
            <a:r>
              <a:rPr lang="en-US" dirty="0" smtClean="0"/>
              <a:t>PPCI – LTC strategy discussed here has two categories</a:t>
            </a:r>
          </a:p>
          <a:p>
            <a:pPr lvl="1"/>
            <a:r>
              <a:rPr lang="en-US" dirty="0" smtClean="0"/>
              <a:t>Early injection</a:t>
            </a:r>
          </a:p>
          <a:p>
            <a:pPr lvl="1"/>
            <a:r>
              <a:rPr lang="en-US" dirty="0" smtClean="0"/>
              <a:t>Late injection (Modular kinetics)</a:t>
            </a:r>
          </a:p>
        </p:txBody>
      </p:sp>
      <p:pic>
        <p:nvPicPr>
          <p:cNvPr id="4" name="~PP2742.WAV">
            <a:hlinkClick r:id="" action="ppaction://media"/>
          </p:cNvPr>
          <p:cNvPicPr>
            <a:picLocks noRot="1" noChangeAspect="1"/>
          </p:cNvPicPr>
          <p:nvPr>
            <a:wavAudioFile r:embed="rId1" name="~PP2742.WAV"/>
          </p:nvPr>
        </p:nvPicPr>
        <p:blipFill>
          <a:blip r:embed="rId3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9462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injection (Modular Kinetics)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Fuel injected with a large ignition delay(ID) – very early into the expansion stroke</a:t>
            </a:r>
          </a:p>
          <a:p>
            <a:r>
              <a:rPr lang="en-US" dirty="0" err="1" smtClean="0"/>
              <a:t>Nox</a:t>
            </a:r>
            <a:r>
              <a:rPr lang="en-US" dirty="0" smtClean="0"/>
              <a:t> reduces with lower O2 conc.</a:t>
            </a:r>
          </a:p>
          <a:p>
            <a:pPr>
              <a:buNone/>
            </a:pPr>
            <a:r>
              <a:rPr lang="en-US" dirty="0" smtClean="0"/>
              <a:t>which is achieved by using higher EGR</a:t>
            </a:r>
          </a:p>
          <a:p>
            <a:pPr>
              <a:buNone/>
            </a:pPr>
            <a:r>
              <a:rPr lang="en-US" dirty="0" smtClean="0"/>
              <a:t>resulting in UHC</a:t>
            </a:r>
          </a:p>
          <a:p>
            <a:r>
              <a:rPr lang="en-US" dirty="0" smtClean="0"/>
              <a:t>To reduce UHC </a:t>
            </a:r>
          </a:p>
          <a:p>
            <a:pPr lvl="1"/>
            <a:r>
              <a:rPr lang="en-US" dirty="0" smtClean="0"/>
              <a:t>IT is retarded </a:t>
            </a:r>
          </a:p>
          <a:p>
            <a:pPr lvl="1"/>
            <a:r>
              <a:rPr lang="en-US" dirty="0" smtClean="0"/>
              <a:t>Swirl induced by changing combustion chamber design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39795" y="1355130"/>
            <a:ext cx="3104205" cy="1881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~PP3609.WAV">
            <a:hlinkClick r:id="" action="ppaction://media"/>
          </p:cNvPr>
          <p:cNvPicPr>
            <a:picLocks noRot="1" noChangeAspect="1"/>
          </p:cNvPicPr>
          <p:nvPr>
            <a:wavAudioFile r:embed="rId1" name="~PP3609.WAV"/>
          </p:nvPr>
        </p:nvPicPr>
        <p:blipFill>
          <a:blip r:embed="rId5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24925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injection (</a:t>
            </a:r>
            <a:r>
              <a:rPr lang="en-US" dirty="0" err="1" smtClean="0"/>
              <a:t>Contd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475" y="894270"/>
            <a:ext cx="4333072" cy="4877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0835" y="971080"/>
            <a:ext cx="3878905" cy="472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~PP253.WAV">
            <a:hlinkClick r:id="" action="ppaction://media"/>
          </p:cNvPr>
          <p:cNvPicPr>
            <a:picLocks noRot="1" noChangeAspect="1"/>
          </p:cNvPicPr>
          <p:nvPr>
            <a:wavAudioFile r:embed="rId1" name="~PP253.WAV"/>
          </p:nvPr>
        </p:nvPicPr>
        <p:blipFill>
          <a:blip r:embed="rId5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31942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Injection PPCI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shot injection 60BTDC</a:t>
            </a:r>
          </a:p>
          <a:p>
            <a:r>
              <a:rPr lang="en-US" dirty="0" smtClean="0"/>
              <a:t>Variables controlled during experimentation</a:t>
            </a:r>
          </a:p>
          <a:p>
            <a:pPr lvl="1"/>
            <a:r>
              <a:rPr lang="en-US" dirty="0" smtClean="0"/>
              <a:t>EGR percentage</a:t>
            </a:r>
          </a:p>
          <a:p>
            <a:pPr lvl="1"/>
            <a:r>
              <a:rPr lang="en-US" dirty="0" smtClean="0"/>
              <a:t>Injection pressure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090" y="2200039"/>
            <a:ext cx="5208270" cy="357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~PP2098.WAV">
            <a:hlinkClick r:id="" action="ppaction://media"/>
          </p:cNvPr>
          <p:cNvPicPr>
            <a:picLocks noRot="1" noChangeAspect="1"/>
          </p:cNvPicPr>
          <p:nvPr>
            <a:wavAudioFile r:embed="rId1" name="~PP2098.WAV"/>
          </p:nvPr>
        </p:nvPicPr>
        <p:blipFill>
          <a:blip r:embed="rId4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19107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Injection PPCI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8865" y="1547155"/>
            <a:ext cx="515302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45980" y="702245"/>
          <a:ext cx="6080760" cy="630936"/>
        </p:xfrm>
        <a:graphic>
          <a:graphicData uri="http://schemas.openxmlformats.org/drawingml/2006/table">
            <a:tbl>
              <a:tblPr/>
              <a:tblGrid>
                <a:gridCol w="2026920"/>
                <a:gridCol w="2026920"/>
                <a:gridCol w="202692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SOI (BTDC)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UHC (ppm)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NOx(ppm)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11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5000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Below 15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1800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Below 15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~PP936.WAV">
            <a:hlinkClick r:id="" action="ppaction://media"/>
          </p:cNvPr>
          <p:cNvPicPr>
            <a:picLocks noRot="1" noChangeAspect="1"/>
          </p:cNvPicPr>
          <p:nvPr>
            <a:wavAudioFile r:embed="rId1" name="~PP936.WAV"/>
          </p:nvPr>
        </p:nvPicPr>
        <p:blipFill>
          <a:blip r:embed="rId4" cstate="print"/>
          <a:stretch>
            <a:fillRect/>
          </a:stretch>
        </p:blipFill>
        <p:spPr>
          <a:xfrm>
            <a:off x="8694738" y="64087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18199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00"/>
      </a:dk2>
      <a:lt2>
        <a:srgbClr val="010000"/>
      </a:lt2>
      <a:accent1>
        <a:srgbClr val="F5DD2D"/>
      </a:accent1>
      <a:accent2>
        <a:srgbClr val="FFFFFF"/>
      </a:accent2>
      <a:accent3>
        <a:srgbClr val="FFFFFF"/>
      </a:accent3>
      <a:accent4>
        <a:srgbClr val="000000"/>
      </a:accent4>
      <a:accent5>
        <a:srgbClr val="F9EBAD"/>
      </a:accent5>
      <a:accent6>
        <a:srgbClr val="E7E7E7"/>
      </a:accent6>
      <a:hlink>
        <a:srgbClr val="0000FF"/>
      </a:hlink>
      <a:folHlink>
        <a:srgbClr val="7896FF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 w="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010000"/>
        </a:lt2>
        <a:accent1>
          <a:srgbClr val="F5DD2D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F9EBAD"/>
        </a:accent5>
        <a:accent6>
          <a:srgbClr val="E7E7E7"/>
        </a:accent6>
        <a:hlink>
          <a:srgbClr val="0000FF"/>
        </a:hlink>
        <a:folHlink>
          <a:srgbClr val="789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75836</TotalTime>
  <Words>229</Words>
  <Application>Microsoft Office PowerPoint</Application>
  <PresentationFormat>On-screen Show (4:3)</PresentationFormat>
  <Paragraphs>46</Paragraphs>
  <Slides>7</Slides>
  <Notes>2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1_Default Design</vt:lpstr>
      <vt:lpstr>Slide 1</vt:lpstr>
      <vt:lpstr>Motivation</vt:lpstr>
      <vt:lpstr>Goals and objectives of this discussion</vt:lpstr>
      <vt:lpstr>Late injection (Modular Kinetics)</vt:lpstr>
      <vt:lpstr>Late injection (Contd) </vt:lpstr>
      <vt:lpstr>Early Injection PPCI</vt:lpstr>
      <vt:lpstr>Early Injection PPCI</vt:lpstr>
    </vt:vector>
  </TitlesOfParts>
  <Company>Michigan 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MEEM 4220 IC Engines Lecture</dc:title>
  <dc:subject>Introduction to Internal Combustions Lectures</dc:subject>
  <dc:creator>Dr. J.D.Naber (c) 2006</dc:creator>
  <cp:keywords>IC Engines</cp:keywords>
  <cp:lastModifiedBy>Arjun</cp:lastModifiedBy>
  <cp:revision>2388</cp:revision>
  <cp:lastPrinted>2012-12-03T15:47:21Z</cp:lastPrinted>
  <dcterms:created xsi:type="dcterms:W3CDTF">1999-03-31T00:20:35Z</dcterms:created>
  <dcterms:modified xsi:type="dcterms:W3CDTF">2013-11-01T14:19:39Z</dcterms:modified>
  <cp:category>MEEM</cp:category>
</cp:coreProperties>
</file>